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77" r:id="rId4"/>
    <p:sldId id="279" r:id="rId5"/>
    <p:sldId id="260" r:id="rId6"/>
    <p:sldId id="261" r:id="rId7"/>
    <p:sldId id="262" r:id="rId8"/>
    <p:sldId id="268" r:id="rId9"/>
    <p:sldId id="269" r:id="rId10"/>
    <p:sldId id="271" r:id="rId11"/>
    <p:sldId id="273" r:id="rId12"/>
    <p:sldId id="274" r:id="rId13"/>
    <p:sldId id="265" r:id="rId14"/>
    <p:sldId id="275" r:id="rId15"/>
    <p:sldId id="280" r:id="rId16"/>
    <p:sldId id="282" r:id="rId17"/>
    <p:sldId id="267" r:id="rId18"/>
    <p:sldId id="28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0" autoAdjust="0"/>
    <p:restoredTop sz="85352" autoAdjust="0"/>
  </p:normalViewPr>
  <p:slideViewPr>
    <p:cSldViewPr snapToGrid="0">
      <p:cViewPr varScale="1">
        <p:scale>
          <a:sx n="95" d="100"/>
          <a:sy n="95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391E2-F959-4EEA-9126-0E702E72DD4D}" type="datetimeFigureOut">
              <a:rPr lang="zh-CN" altLang="en-US" smtClean="0"/>
              <a:t>2016/10/11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1C752-1BA4-4BAA-9CC2-3E02A6B6E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02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4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Test session is divided</a:t>
                </a:r>
                <a:r>
                  <a:rPr lang="en-US" altLang="zh-CN" sz="1200" kern="1200" baseline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into two parts</a:t>
                </a:r>
                <a:endParaRPr lang="en-US" altLang="zh-CN" sz="1200" kern="120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three to five stabilizing sequences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should be presented to stablize the sujects’ </a:t>
                </a:r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rating</a:t>
                </a: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entire test session, including the stabilizing period, should be limited to 20 minutes.</a:t>
                </a: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all the test and reference sequences will be presented randomly to avoid order effects. Usually the test sequences originating from the same reference should not be presented continuously as well. A pseudo-random order is suggested to be used to meet this condition</a:t>
                </a:r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.(</a:t>
                </a:r>
                <a:r>
                  <a:rPr lang="zh-CN" altLang="en-US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同一个参考序列生成的两段测试序列能否连续播放，质量相差较小的两段序列能否连续播放</a:t>
                </a:r>
                <a:endParaRPr lang="en-US" altLang="zh-CN" sz="1200" kern="120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minimum of two randomized session orders must be </a:t>
                </a:r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used to different</a:t>
                </a:r>
                <a:r>
                  <a:rPr lang="en-US" altLang="zh-CN" sz="1200" kern="1200" baseline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subjects</a:t>
                </a:r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Test session is divided</a:t>
                </a:r>
                <a:r>
                  <a:rPr lang="en-US" altLang="zh-CN" sz="1200" kern="1200" baseline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into two parts</a:t>
                </a:r>
                <a:endParaRPr lang="en-US" altLang="zh-CN" sz="1200" kern="120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three to five stabilizing sequences (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</a:t>
                </a:r>
                <a:r>
                  <a:rPr lang="en-US" altLang="zh-CN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should be presented to stablize the sujects’ </a:t>
                </a:r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rating</a:t>
                </a: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entire test session, including the stabilizing period, should be limited to 20 minutes.</a:t>
                </a: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all the test and reference sequences will be presented randomly to avoid order effects. Usually the test sequences originating from the same reference should not be presented continuously as well. A pseudo-random order is suggested to be used to meet this condition.</a:t>
                </a:r>
              </a:p>
              <a:p>
                <a:r>
                  <a:rPr lang="en-US" altLang="zh-CN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minimum of two randomized session orders must be used.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3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7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79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can be checked by using procedures that are close to those described in [ITU-R BT.500-13] for the SSCQE method.</a:t>
            </a:r>
          </a:p>
          <a:p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the rating to references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8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smtClean="0"/>
              <a:t>This calculation of DV to guarantee that a higher score corresponds a higher quality.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5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44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4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smtClean="0"/>
              <a:t>拍照</a:t>
            </a:r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33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1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前后左右各</a:t>
            </a:r>
            <a:r>
              <a:rPr lang="en-US" altLang="zh-CN" smtClean="0"/>
              <a:t>2s</a:t>
            </a:r>
            <a:r>
              <a:rPr lang="zh-CN" altLang="en-US" smtClean="0"/>
              <a:t>，上下</a:t>
            </a:r>
            <a:r>
              <a:rPr lang="en-US" altLang="zh-CN" smtClean="0"/>
              <a:t>1s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29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mtClean="0"/>
              <a:t>Less than 15 will be considered as informal(BT500,BT915)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71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P910</a:t>
            </a:r>
            <a:r>
              <a:rPr lang="zh-CN" altLang="en-US" smtClean="0"/>
              <a:t>提出，</a:t>
            </a:r>
            <a:r>
              <a:rPr lang="en-US" altLang="zh-CN" smtClean="0"/>
              <a:t>VQEG for 3DTV</a:t>
            </a:r>
            <a:r>
              <a:rPr lang="zh-CN" altLang="en-US" smtClean="0"/>
              <a:t>使用（适用</a:t>
            </a:r>
            <a:r>
              <a:rPr lang="en-US" altLang="zh-CN" smtClean="0"/>
              <a:t>2D3D</a:t>
            </a:r>
            <a:r>
              <a:rPr lang="zh-CN" altLang="en-US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subjective assessment procedure mainly consists of three phases: The instruction session, training session and test session(s). Due to the influence of viewing fatigue or sickness, breaks should be properly arranged throughout the entire procedure.</a:t>
            </a:r>
            <a:endParaRPr lang="zh-CN" altLang="zh-CN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0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CN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written instruction is needed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instruction, questions should be answered</a:t>
            </a:r>
            <a:endParaRPr lang="en-US" altLang="zh-CN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sample instruction is given in Appendix 1.</a:t>
            </a:r>
            <a:endParaRPr lang="zh-CN" altLang="zh-CN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the subjects acquainted with the assessment process and quality range of the test. And check whether the subjects have</a:t>
            </a:r>
            <a:r>
              <a:rPr lang="en-US" altLang="zh-CN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misunderstandings on the process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C752-1BA4-4BAA-9CC2-3E02A6B6EE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35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40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4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3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7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38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5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9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1857.9/Dalian/2016/8/26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7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2016/8/26/Dalian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IEEE 1857.9/Dalian/2016/8/26</a:t>
            </a:r>
            <a:endParaRPr lang="zh-CN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C89AB5-CCD0-4DF3-A487-23622D30FBD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237" y="186095"/>
            <a:ext cx="936268" cy="9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659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Test Plan for Subjective Assessment </a:t>
            </a:r>
            <a:r>
              <a:rPr lang="en-US" altLang="zh-CN" dirty="0" smtClean="0"/>
              <a:t>of </a:t>
            </a:r>
            <a:r>
              <a:rPr lang="en-US" altLang="zh-CN" dirty="0"/>
              <a:t>VR Video Quality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89277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CN" sz="3200" smtClean="0"/>
              <a:t>11/10/2016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3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5.3 Test Session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44442" y="1645822"/>
            <a:ext cx="10707780" cy="4619175"/>
            <a:chOff x="581891" y="1582449"/>
            <a:chExt cx="10947169" cy="4837689"/>
          </a:xfrm>
        </p:grpSpPr>
        <p:pic>
          <p:nvPicPr>
            <p:cNvPr id="5" name="图片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1891" y="1582449"/>
              <a:ext cx="10947169" cy="483768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867150" y="5514975"/>
              <a:ext cx="895350" cy="390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9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 </a:t>
            </a:r>
            <a:r>
              <a:rPr lang="en-US" altLang="zh-CN" dirty="0"/>
              <a:t>Data Presentation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907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sz="2400" dirty="0"/>
              <a:t>All </a:t>
            </a:r>
            <a:r>
              <a:rPr lang="en-US" altLang="zh-CN" sz="2400"/>
              <a:t>the </a:t>
            </a:r>
            <a:r>
              <a:rPr lang="en-US" altLang="zh-CN" sz="2400" smtClean="0"/>
              <a:t>rating </a:t>
            </a:r>
            <a:r>
              <a:rPr lang="en-US" altLang="zh-CN" sz="2400" dirty="0"/>
              <a:t>data will be arranged into one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summary file</a:t>
            </a:r>
            <a:r>
              <a:rPr lang="en-US" altLang="zh-CN" sz="2400" dirty="0"/>
              <a:t>, which will be the basis of data screening and statistical analysis</a:t>
            </a:r>
            <a:r>
              <a:rPr lang="en-US" altLang="zh-CN" sz="2400" dirty="0" smtClean="0"/>
              <a:t>.</a:t>
            </a:r>
          </a:p>
          <a:p>
            <a:pPr marL="0" indent="0" algn="just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84949"/>
              </p:ext>
            </p:extLst>
          </p:nvPr>
        </p:nvGraphicFramePr>
        <p:xfrm>
          <a:off x="551411" y="2707782"/>
          <a:ext cx="11089178" cy="35431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895302"/>
                <a:gridCol w="2341418"/>
                <a:gridCol w="1499062"/>
                <a:gridCol w="1479665"/>
                <a:gridCol w="1479666"/>
                <a:gridCol w="947650"/>
                <a:gridCol w="1446415"/>
              </a:tblGrid>
              <a:tr h="334976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Experiment ID</a:t>
                      </a:r>
                      <a:r>
                        <a:rPr lang="zh-CN" sz="2400" kern="0" dirty="0">
                          <a:effectLst/>
                        </a:rPr>
                        <a:t>：</a:t>
                      </a:r>
                      <a:r>
                        <a:rPr lang="en-US" sz="2400" kern="0" dirty="0">
                          <a:effectLst/>
                        </a:rPr>
                        <a:t> 20160817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Subject ID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Subject ID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Subject ID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…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Subject ID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6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Reference sequence ID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Test sequence ID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effectLst/>
                        </a:rPr>
                        <a:t>3</a:t>
                      </a:r>
                      <a:endParaRPr lang="zh-CN" sz="2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24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4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5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5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…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5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…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…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…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…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…</a:t>
                      </a:r>
                      <a:endParaRPr lang="zh-CN" sz="2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 Data Presentation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Additionally, to ensure a complete data record, the following information must be presented </a:t>
            </a:r>
            <a:r>
              <a:rPr lang="en-US" altLang="zh-CN" sz="2400" baseline="30000" dirty="0"/>
              <a:t>[1]</a:t>
            </a:r>
            <a:r>
              <a:rPr lang="en-US" altLang="zh-CN" sz="2400" dirty="0"/>
              <a:t>:</a:t>
            </a:r>
          </a:p>
          <a:p>
            <a:pPr marL="783273" indent="-342900">
              <a:buFont typeface="Wingdings" panose="05000000000000000000" pitchFamily="2" charset="2"/>
              <a:buChar char="n"/>
              <a:tabLst>
                <a:tab pos="531813" algn="l"/>
              </a:tabLst>
            </a:pPr>
            <a:r>
              <a:rPr lang="en-US" altLang="zh-CN" sz="2400" dirty="0" smtClean="0"/>
              <a:t>Details </a:t>
            </a:r>
            <a:r>
              <a:rPr lang="en-US" altLang="zh-CN" sz="2400" dirty="0"/>
              <a:t>of the test setup</a:t>
            </a:r>
          </a:p>
          <a:p>
            <a:pPr marL="783273" indent="-342900">
              <a:buFont typeface="Wingdings" panose="05000000000000000000" pitchFamily="2" charset="2"/>
              <a:buChar char="n"/>
              <a:tabLst>
                <a:tab pos="531813" algn="l"/>
              </a:tabLst>
            </a:pPr>
            <a:r>
              <a:rPr lang="en-US" altLang="zh-CN" sz="2400" dirty="0" smtClean="0"/>
              <a:t>Details </a:t>
            </a:r>
            <a:r>
              <a:rPr lang="en-US" altLang="zh-CN" sz="2400" dirty="0"/>
              <a:t>of the test sequences</a:t>
            </a:r>
          </a:p>
          <a:p>
            <a:pPr marL="783273" indent="-342900">
              <a:buFont typeface="Wingdings" panose="05000000000000000000" pitchFamily="2" charset="2"/>
              <a:buChar char="n"/>
              <a:tabLst>
                <a:tab pos="531813" algn="l"/>
              </a:tabLst>
            </a:pPr>
            <a:r>
              <a:rPr lang="en-US" altLang="zh-CN" sz="2400" dirty="0" smtClean="0"/>
              <a:t>Information </a:t>
            </a:r>
            <a:r>
              <a:rPr lang="en-US" altLang="zh-CN" sz="2400" dirty="0"/>
              <a:t>of the VR player and display device</a:t>
            </a:r>
          </a:p>
          <a:p>
            <a:pPr marL="783273" indent="-342900">
              <a:buFont typeface="Wingdings" panose="05000000000000000000" pitchFamily="2" charset="2"/>
              <a:buChar char="n"/>
              <a:tabLst>
                <a:tab pos="531813" algn="l"/>
              </a:tabLst>
            </a:pPr>
            <a:r>
              <a:rPr lang="en-US" altLang="zh-CN" sz="2400" dirty="0" smtClean="0"/>
              <a:t>Number </a:t>
            </a:r>
            <a:r>
              <a:rPr lang="en-US" altLang="zh-CN" sz="2400" dirty="0"/>
              <a:t>and description of subjects</a:t>
            </a:r>
          </a:p>
          <a:p>
            <a:pPr marL="0" indent="0">
              <a:buNone/>
            </a:pPr>
            <a:r>
              <a:rPr lang="en-US" altLang="zh-CN" sz="2400" dirty="0"/>
              <a:t>To acquire more information, an additional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questionnaire</a:t>
            </a:r>
            <a:r>
              <a:rPr lang="en-US" altLang="zh-CN" sz="2400" b="1" dirty="0"/>
              <a:t> </a:t>
            </a:r>
            <a:r>
              <a:rPr lang="en-US" altLang="zh-CN" sz="2400" dirty="0"/>
              <a:t>on the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prior and post-test health condition </a:t>
            </a:r>
            <a:r>
              <a:rPr lang="en-US" altLang="zh-CN" sz="2400" dirty="0"/>
              <a:t>of the subjects and the subjects’ VR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viewing experience </a:t>
            </a:r>
            <a:r>
              <a:rPr lang="en-US" altLang="zh-CN" sz="2400" dirty="0"/>
              <a:t>may be applied.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 </a:t>
            </a:r>
            <a:r>
              <a:rPr lang="en-US" altLang="zh-CN" dirty="0"/>
              <a:t>Result </a:t>
            </a:r>
            <a:r>
              <a:rPr lang="en-US" altLang="zh-CN" dirty="0" smtClean="0"/>
              <a:t>Analysis</a:t>
            </a:r>
            <a:br>
              <a:rPr lang="en-US" altLang="zh-CN" dirty="0" smtClean="0"/>
            </a:br>
            <a:r>
              <a:rPr lang="en-US" altLang="zh-CN" sz="3600" dirty="0" smtClean="0"/>
              <a:t>7.1 </a:t>
            </a:r>
            <a:r>
              <a:rPr lang="en-US" altLang="zh-CN" sz="3600" dirty="0"/>
              <a:t>Subject Reliability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7620" y="6325775"/>
            <a:ext cx="11163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/>
              <a:t>[1] ITU-R BT.500-13, Methodology for the subjective assessment of the quality of television pictures, 2012</a:t>
            </a:r>
            <a:r>
              <a:rPr lang="en-US" altLang="zh-CN" sz="1600" smtClean="0"/>
              <a:t>.</a:t>
            </a:r>
          </a:p>
          <a:p>
            <a:r>
              <a:rPr lang="en-US" altLang="zh-CN" sz="1600"/>
              <a:t>[4] ITU-T P. 915, Subjective assessment methods for 3D video quality, 2016</a:t>
            </a:r>
            <a:r>
              <a:rPr lang="en-US" altLang="zh-CN" sz="1600" smtClean="0"/>
              <a:t>.</a:t>
            </a:r>
            <a:endParaRPr lang="zh-CN" altLang="zh-CN" sz="16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9" y="2125365"/>
            <a:ext cx="11801596" cy="30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 </a:t>
            </a:r>
            <a:r>
              <a:rPr lang="en-US" altLang="zh-CN" dirty="0"/>
              <a:t>Result </a:t>
            </a:r>
            <a:r>
              <a:rPr lang="en-US" altLang="zh-CN" dirty="0" smtClean="0"/>
              <a:t>Analysis</a:t>
            </a:r>
            <a:br>
              <a:rPr lang="en-US" altLang="zh-CN" dirty="0" smtClean="0"/>
            </a:br>
            <a:r>
              <a:rPr lang="en-US" altLang="zh-CN" sz="3600" dirty="0" smtClean="0"/>
              <a:t>7.2 Calculation of DMOS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30383" y="1847849"/>
                <a:ext cx="11206943" cy="46360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</a:t>
                </a:r>
                <a:r>
                  <a:rPr lang="en-US" altLang="zh-CN" dirty="0" smtClean="0"/>
                  <a:t>he </a:t>
                </a:r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Differential viewer scores(DV) </a:t>
                </a:r>
                <a:r>
                  <a:rPr lang="en-US" altLang="zh-CN" dirty="0" smtClean="0"/>
                  <a:t>are calculated based on hidden reference </a:t>
                </a:r>
                <a:r>
                  <a:rPr lang="en-US" altLang="zh-CN" baseline="30000" dirty="0"/>
                  <a:t>[3</a:t>
                </a:r>
                <a:r>
                  <a:rPr lang="en-US" altLang="zh-CN" baseline="30000" dirty="0" smtClean="0"/>
                  <a:t>]</a:t>
                </a:r>
                <a:r>
                  <a:rPr lang="en-US" altLang="zh-CN" dirty="0" smtClean="0"/>
                  <a:t>:</a:t>
                </a:r>
                <a:endParaRPr lang="en-US" altLang="zh-CN" dirty="0"/>
              </a:p>
              <a:p>
                <a:pPr marL="0" indent="0" algn="ctr">
                  <a:buNone/>
                </a:pP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altLang="zh-CN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crushed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DV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7∗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US" altLang="zh-CN" dirty="0"/>
                  <a:t> 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𝑫𝑽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DV of </a:t>
                </a:r>
                <a:r>
                  <a:rPr lang="en-US" altLang="zh-CN" dirty="0" smtClean="0"/>
                  <a:t>subject</a:t>
                </a:r>
                <a:r>
                  <a:rPr lang="en-US" altLang="zh-CN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on test sequence</a:t>
                </a:r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i="1" dirty="0"/>
                  <a:t>. </a:t>
                </a:r>
                <a:endParaRPr lang="en-US" altLang="zh-CN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CN" b="1" i="1" dirty="0"/>
                  <a:t> 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rating score of subject</a:t>
                </a:r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on sequence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i="1" dirty="0"/>
                  <a:t>. </a:t>
                </a:r>
                <a:endParaRPr lang="en-US" altLang="zh-CN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b="1" i="1" dirty="0"/>
                  <a:t> 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the voting </a:t>
                </a:r>
                <a:r>
                  <a:rPr lang="en-US" altLang="zh-CN" dirty="0"/>
                  <a:t>score of subject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on </a:t>
                </a:r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the reference sequence </a:t>
                </a:r>
                <a:r>
                  <a:rPr lang="en-US" altLang="zh-CN" dirty="0"/>
                  <a:t>of test sequence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Then the DMOS of the test sequence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𝐷𝑀𝑂𝑆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) </a:t>
                </a:r>
                <a:r>
                  <a:rPr lang="en-US" altLang="zh-CN" dirty="0" smtClean="0"/>
                  <a:t>will be </a:t>
                </a:r>
                <a:r>
                  <a:rPr lang="en-US" altLang="zh-CN" dirty="0"/>
                  <a:t>calculated </a:t>
                </a:r>
                <a:r>
                  <a:rPr lang="en-US" altLang="zh-CN" dirty="0" smtClean="0"/>
                  <a:t>according to [5].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383" y="1847849"/>
                <a:ext cx="11206943" cy="4636077"/>
              </a:xfrm>
              <a:blipFill rotWithShape="0">
                <a:blip r:embed="rId3"/>
                <a:stretch>
                  <a:fillRect l="-1359" t="-1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302027"/>
            <a:ext cx="11606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/>
              <a:t>[3] ITU-T P.910, Subjective video quality assessment methods for multimedia applications, 2008</a:t>
            </a:r>
            <a:r>
              <a:rPr lang="en-US" altLang="zh-CN" sz="1600" smtClean="0"/>
              <a:t>.</a:t>
            </a:r>
          </a:p>
          <a:p>
            <a:r>
              <a:rPr lang="en-US" altLang="zh-CN" sz="1600"/>
              <a:t>[5] K. Seshadrinathan, et al. </a:t>
            </a:r>
            <a:r>
              <a:rPr lang="en-US" altLang="zh-CN" sz="1600" smtClean="0"/>
              <a:t>“Study </a:t>
            </a:r>
            <a:r>
              <a:rPr lang="en-US" altLang="zh-CN" sz="1600"/>
              <a:t>of subjective and objective quality assessment of </a:t>
            </a:r>
            <a:r>
              <a:rPr lang="en-US" altLang="zh-CN" sz="1600" smtClean="0"/>
              <a:t>video”,</a:t>
            </a:r>
            <a:r>
              <a:rPr lang="en-US" altLang="zh-CN" sz="1600" i="1" smtClean="0"/>
              <a:t> </a:t>
            </a:r>
            <a:r>
              <a:rPr lang="en-US" altLang="zh-CN" sz="1600" i="1"/>
              <a:t>IEEE </a:t>
            </a:r>
            <a:r>
              <a:rPr lang="en-US" altLang="zh-CN" sz="1600" i="1" smtClean="0"/>
              <a:t>TIP</a:t>
            </a:r>
            <a:r>
              <a:rPr lang="en-US" altLang="zh-CN" sz="1600" smtClean="0"/>
              <a:t>, </a:t>
            </a:r>
            <a:r>
              <a:rPr lang="en-US" altLang="zh-CN" sz="1600" i="1"/>
              <a:t>pp.</a:t>
            </a:r>
            <a:r>
              <a:rPr lang="en-US" altLang="zh-CN" sz="1600"/>
              <a:t> 1427-1441, 2010</a:t>
            </a:r>
            <a:r>
              <a:rPr lang="en-US" altLang="zh-CN" sz="16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7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Software for the Assessment Process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02" y="3552420"/>
            <a:ext cx="3975301" cy="222650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8200" y="168837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/>
              <a:t>Based on the test plan, we developed </a:t>
            </a:r>
            <a:r>
              <a:rPr lang="en-US" altLang="zh-CN" sz="2400">
                <a:solidFill>
                  <a:srgbClr val="C55A11"/>
                </a:solidFill>
              </a:rPr>
              <a:t>a software </a:t>
            </a:r>
            <a:r>
              <a:rPr lang="en-US" altLang="zh-CN" sz="2400"/>
              <a:t>to help conducting the test. It can </a:t>
            </a:r>
            <a:r>
              <a:rPr lang="en-US" altLang="zh-CN" sz="2400">
                <a:solidFill>
                  <a:srgbClr val="C55A11"/>
                </a:solidFill>
              </a:rPr>
              <a:t>display VR videos, help rating, record data and calculate DMOS</a:t>
            </a:r>
            <a:r>
              <a:rPr lang="en-US" altLang="zh-CN" sz="2400"/>
              <a:t>. After inputting necessary parameters, the test process </a:t>
            </a:r>
            <a:r>
              <a:rPr lang="en-US" altLang="zh-CN" sz="2400" smtClean="0"/>
              <a:t>can </a:t>
            </a:r>
            <a:r>
              <a:rPr lang="en-US" altLang="zh-CN" sz="2400"/>
              <a:t>be controlled by the software. </a:t>
            </a:r>
            <a:endParaRPr lang="zh-CN" altLang="zh-CN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52" y="2774807"/>
            <a:ext cx="4630150" cy="34682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l="24775" r="24287"/>
          <a:stretch/>
        </p:blipFill>
        <p:spPr>
          <a:xfrm>
            <a:off x="246797" y="3084167"/>
            <a:ext cx="2911475" cy="2849562"/>
          </a:xfrm>
          <a:prstGeom prst="rect">
            <a:avLst/>
          </a:prstGeom>
          <a:effectLst>
            <a:outerShdw blurRad="6223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右箭头 7"/>
          <p:cNvSpPr/>
          <p:nvPr/>
        </p:nvSpPr>
        <p:spPr>
          <a:xfrm>
            <a:off x="3129252" y="4400144"/>
            <a:ext cx="555508" cy="217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7110325" y="4400144"/>
            <a:ext cx="555508" cy="217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2271" y="5989782"/>
            <a:ext cx="191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Panoramic video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44544" y="5989782"/>
            <a:ext cx="32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Display in six viewing angles</a:t>
            </a:r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9090786" y="5989782"/>
            <a:ext cx="191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Rating interface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Problems to be settled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 typeface="Wingdings" panose="05000000000000000000" pitchFamily="2" charset="2"/>
              <a:buChar char="n"/>
            </a:pPr>
            <a:r>
              <a:rPr lang="en-US" altLang="zh-CN" smtClean="0"/>
              <a:t>Display control: 2-second viewing time may be too short for each video tile</a:t>
            </a:r>
          </a:p>
          <a:p>
            <a:pPr marL="361950" indent="-361950">
              <a:buFont typeface="Wingdings" panose="05000000000000000000" pitchFamily="2" charset="2"/>
              <a:buChar char="n"/>
            </a:pPr>
            <a:r>
              <a:rPr lang="en-US" altLang="zh-CN" smtClean="0"/>
              <a:t>Subject screening: The quantitive standard of vision acuity and the term “Non-expert”</a:t>
            </a:r>
          </a:p>
          <a:p>
            <a:pPr marL="361950" indent="-361950">
              <a:buFont typeface="Wingdings" panose="05000000000000000000" pitchFamily="2" charset="2"/>
              <a:buChar char="n"/>
            </a:pPr>
            <a:r>
              <a:rPr lang="en-US" altLang="zh-CN" smtClean="0"/>
              <a:t>Rating score: Five-grade or one-hundred-grade, continuous or discrete</a:t>
            </a:r>
          </a:p>
          <a:p>
            <a:pPr marL="361950" indent="-361950">
              <a:buFont typeface="Wingdings" panose="05000000000000000000" pitchFamily="2" charset="2"/>
              <a:buChar char="n"/>
            </a:pPr>
            <a:r>
              <a:rPr lang="en-US" altLang="zh-CN" smtClean="0"/>
              <a:t>Test session: the most appropriate duration (50min? 30min? 20min?)</a:t>
            </a:r>
          </a:p>
          <a:p>
            <a:pPr marL="361950" indent="-361950">
              <a:buFont typeface="Wingdings" panose="05000000000000000000" pitchFamily="2" charset="2"/>
              <a:buChar char="n"/>
            </a:pPr>
            <a:r>
              <a:rPr lang="en-US" altLang="zh-CN" smtClean="0"/>
              <a:t>Sequence order: How to arrange the pseudo-random order of the test sequences (can </a:t>
            </a:r>
            <a:r>
              <a:rPr lang="en-US" altLang="zh-CN" i="1" smtClean="0"/>
              <a:t>reference sequence and corresponding test sequences, sequences with similar quality, test sequences from the same reference</a:t>
            </a:r>
            <a:r>
              <a:rPr lang="en-US" altLang="zh-CN" smtClean="0"/>
              <a:t> be displayed successively?)</a:t>
            </a:r>
          </a:p>
          <a:p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7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Thanks for your attention!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5733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Test Plan for Subjective Assessment of VR Video Quality</a:t>
            </a:r>
          </a:p>
          <a:p>
            <a:r>
              <a:rPr lang="en-US" altLang="zh-CN" smtClean="0"/>
              <a:t>11/10/2016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fld id="{F8E0D9F1-7B85-493A-A3BC-1CB75E762DA6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34043" y="1107742"/>
            <a:ext cx="6082700" cy="4023362"/>
            <a:chOff x="1334043" y="1107742"/>
            <a:chExt cx="6082700" cy="4023362"/>
          </a:xfrm>
        </p:grpSpPr>
        <p:sp>
          <p:nvSpPr>
            <p:cNvPr id="19" name="椭圆 18"/>
            <p:cNvSpPr/>
            <p:nvPr/>
          </p:nvSpPr>
          <p:spPr>
            <a:xfrm rot="10800000">
              <a:off x="2696818" y="4157929"/>
              <a:ext cx="2670272" cy="79475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5400000">
              <a:off x="2066597" y="1373442"/>
              <a:ext cx="3936258" cy="3579062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060070" y="2125179"/>
              <a:ext cx="3938091" cy="1175493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177875" y="1871077"/>
              <a:ext cx="3708089" cy="100147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5400000">
              <a:off x="2054297" y="2693662"/>
              <a:ext cx="3936259" cy="93862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5400000">
              <a:off x="2062344" y="1996185"/>
              <a:ext cx="3936257" cy="2333576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18793" y="1107742"/>
              <a:ext cx="4023360" cy="402336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016356" y="2550003"/>
              <a:ext cx="4023360" cy="11388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412566" y="1525592"/>
              <a:ext cx="3241343" cy="898542"/>
            </a:xfrm>
            <a:prstGeom prst="ellipse">
              <a:avLst/>
            </a:prstGeom>
            <a:solidFill>
              <a:schemeClr val="accent2">
                <a:alpha val="63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99590" y="1283896"/>
              <a:ext cx="2670272" cy="79475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0800000">
              <a:off x="2371623" y="3812445"/>
              <a:ext cx="3302757" cy="841560"/>
            </a:xfrm>
            <a:prstGeom prst="ellipse">
              <a:avLst/>
            </a:prstGeom>
            <a:solidFill>
              <a:schemeClr val="accent2">
                <a:alpha val="63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0800000">
              <a:off x="2180716" y="3364031"/>
              <a:ext cx="3708089" cy="100147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10800000">
              <a:off x="2068519" y="2935907"/>
              <a:ext cx="3938091" cy="1175493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>
              <a:stCxn id="14" idx="2"/>
              <a:endCxn id="5" idx="4"/>
            </p:cNvCxnSpPr>
            <p:nvPr/>
          </p:nvCxnSpPr>
          <p:spPr>
            <a:xfrm flipH="1">
              <a:off x="4030473" y="1194844"/>
              <a:ext cx="4253" cy="3936258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3277400" y="1113352"/>
              <a:ext cx="1531480" cy="48792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65473" y="1403213"/>
              <a:ext cx="949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Top</a:t>
              </a:r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40193" y="2912479"/>
              <a:ext cx="903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Middle</a:t>
              </a:r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66766" y="4423181"/>
              <a:ext cx="949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Bottom</a:t>
              </a:r>
              <a:endParaRPr lang="zh-CN" altLang="en-US"/>
            </a:p>
          </p:txBody>
        </p:sp>
        <p:sp>
          <p:nvSpPr>
            <p:cNvPr id="51" name="右中括号 50"/>
            <p:cNvSpPr/>
            <p:nvPr/>
          </p:nvSpPr>
          <p:spPr>
            <a:xfrm>
              <a:off x="6039716" y="2043848"/>
              <a:ext cx="409563" cy="2114081"/>
            </a:xfrm>
            <a:prstGeom prst="rightBracket">
              <a:avLst>
                <a:gd name="adj" fmla="val 41278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右中括号 51"/>
            <p:cNvSpPr/>
            <p:nvPr/>
          </p:nvSpPr>
          <p:spPr>
            <a:xfrm>
              <a:off x="6029962" y="1194844"/>
              <a:ext cx="412784" cy="786070"/>
            </a:xfrm>
            <a:prstGeom prst="rightBracket">
              <a:avLst>
                <a:gd name="adj" fmla="val 47778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右中括号 52"/>
            <p:cNvSpPr/>
            <p:nvPr/>
          </p:nvSpPr>
          <p:spPr>
            <a:xfrm>
              <a:off x="6046683" y="4220863"/>
              <a:ext cx="412784" cy="786070"/>
            </a:xfrm>
            <a:prstGeom prst="rightBracket">
              <a:avLst>
                <a:gd name="adj" fmla="val 47778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rot="5400000">
              <a:off x="2058115" y="2156623"/>
              <a:ext cx="3936257" cy="2012703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855226" y="2534896"/>
              <a:ext cx="2408846" cy="1297778"/>
              <a:chOff x="2855226" y="2534896"/>
              <a:chExt cx="2408846" cy="1297778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726816" y="2534896"/>
                <a:ext cx="619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back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直接箭头连接符 23"/>
              <p:cNvCxnSpPr/>
              <p:nvPr/>
            </p:nvCxnSpPr>
            <p:spPr>
              <a:xfrm flipH="1">
                <a:off x="2873869" y="3079740"/>
                <a:ext cx="1155247" cy="52098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4036083" y="3079740"/>
                <a:ext cx="1145086" cy="52098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弧形 34"/>
              <p:cNvSpPr/>
              <p:nvPr/>
            </p:nvSpPr>
            <p:spPr>
              <a:xfrm rot="8302298">
                <a:off x="3888466" y="2914585"/>
                <a:ext cx="327560" cy="316296"/>
              </a:xfrm>
              <a:prstGeom prst="arc">
                <a:avLst>
                  <a:gd name="adj1" fmla="val 14834858"/>
                  <a:gd name="adj2" fmla="val 1296908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018139" y="3214896"/>
                <a:ext cx="949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mtClean="0">
                    <a:solidFill>
                      <a:schemeClr val="bg1"/>
                    </a:solidFill>
                  </a:rPr>
                  <a:t>α°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0" name="直接箭头连接符 39"/>
              <p:cNvCxnSpPr/>
              <p:nvPr/>
            </p:nvCxnSpPr>
            <p:spPr>
              <a:xfrm flipV="1">
                <a:off x="4037986" y="2634668"/>
                <a:ext cx="994610" cy="439808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H="1" flipV="1">
                <a:off x="3075994" y="2633739"/>
                <a:ext cx="942145" cy="44073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3666203" y="3463342"/>
                <a:ext cx="6501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front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640696" y="2841985"/>
                <a:ext cx="623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right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855226" y="2888529"/>
                <a:ext cx="498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left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 flipH="1">
              <a:off x="1714500" y="1980914"/>
              <a:ext cx="5306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1371600" y="3201506"/>
              <a:ext cx="5306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H="1">
              <a:off x="1466850" y="2078650"/>
              <a:ext cx="314325" cy="995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1334043" y="2221073"/>
              <a:ext cx="733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β</a:t>
              </a:r>
              <a:r>
                <a:rPr lang="en-US" altLang="zh-CN" smtClean="0"/>
                <a:t>°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 Subjective </a:t>
            </a:r>
            <a:r>
              <a:rPr lang="en-US" altLang="zh-CN"/>
              <a:t>Test Environment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The subjective rating environment will follow the parameters:</a:t>
            </a:r>
            <a:endParaRPr lang="zh-CN" altLang="zh-CN" sz="2400" dirty="0"/>
          </a:p>
          <a:p>
            <a:pPr marL="1065848" lvl="0" indent="-342900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C55A11"/>
                </a:solidFill>
              </a:rPr>
              <a:t>Voting methodology: </a:t>
            </a:r>
            <a:r>
              <a:rPr lang="en-US" altLang="zh-CN" sz="2400" dirty="0"/>
              <a:t>ACR-HR, Single Stimulus</a:t>
            </a:r>
            <a:endParaRPr lang="zh-CN" altLang="zh-CN" sz="2400" dirty="0"/>
          </a:p>
          <a:p>
            <a:pPr marL="1065848" lvl="0" indent="-342900">
              <a:buFont typeface="Wingdings" panose="05000000000000000000" pitchFamily="2" charset="2"/>
              <a:buChar char="n"/>
              <a:tabLst>
                <a:tab pos="814388" algn="l"/>
              </a:tabLst>
            </a:pPr>
            <a:r>
              <a:rPr lang="en-US" altLang="zh-CN" sz="2400" b="1" dirty="0">
                <a:solidFill>
                  <a:srgbClr val="C55A11"/>
                </a:solidFill>
              </a:rPr>
              <a:t>Voting interface: </a:t>
            </a:r>
            <a:r>
              <a:rPr lang="en-US" altLang="zh-CN" sz="2400" dirty="0"/>
              <a:t>Screen</a:t>
            </a:r>
            <a:endParaRPr lang="zh-CN" altLang="zh-CN" sz="2400" dirty="0"/>
          </a:p>
          <a:p>
            <a:pPr marL="1065848" lvl="0" indent="-342900">
              <a:buFont typeface="Wingdings" panose="05000000000000000000" pitchFamily="2" charset="2"/>
              <a:buChar char="n"/>
              <a:tabLst>
                <a:tab pos="814388" algn="l"/>
              </a:tabLst>
            </a:pPr>
            <a:r>
              <a:rPr lang="en-US" altLang="zh-CN" sz="2400" b="1" dirty="0">
                <a:solidFill>
                  <a:srgbClr val="C55A11"/>
                </a:solidFill>
              </a:rPr>
              <a:t>Stimulus in between presentations: </a:t>
            </a:r>
            <a:r>
              <a:rPr lang="en-US" altLang="zh-CN" sz="2400" dirty="0"/>
              <a:t>Grey scene or equivalent</a:t>
            </a:r>
            <a:endParaRPr lang="zh-CN" altLang="zh-CN" sz="2400" dirty="0"/>
          </a:p>
          <a:p>
            <a:pPr marL="1065848" lvl="0" indent="-342900">
              <a:buFont typeface="Wingdings" panose="05000000000000000000" pitchFamily="2" charset="2"/>
              <a:buChar char="n"/>
              <a:tabLst>
                <a:tab pos="814388" algn="l"/>
              </a:tabLst>
            </a:pPr>
            <a:r>
              <a:rPr lang="en-US" altLang="zh-CN" sz="2400" b="1" dirty="0">
                <a:solidFill>
                  <a:srgbClr val="C55A11"/>
                </a:solidFill>
              </a:rPr>
              <a:t>Stimulus type: </a:t>
            </a:r>
            <a:r>
              <a:rPr lang="en-US" altLang="zh-CN" sz="2400" smtClean="0"/>
              <a:t>panoramic videos (with or without depth information)</a:t>
            </a:r>
            <a:endParaRPr lang="zh-CN" altLang="zh-CN" sz="2400" dirty="0"/>
          </a:p>
          <a:p>
            <a:pPr marL="1065848" lvl="0" indent="-342900">
              <a:buFont typeface="Wingdings" panose="05000000000000000000" pitchFamily="2" charset="2"/>
              <a:buChar char="n"/>
              <a:tabLst>
                <a:tab pos="814388" algn="l"/>
              </a:tabLst>
            </a:pPr>
            <a:r>
              <a:rPr lang="en-US" altLang="zh-CN" sz="2400" b="1" dirty="0">
                <a:solidFill>
                  <a:srgbClr val="C55A11"/>
                </a:solidFill>
              </a:rPr>
              <a:t>Display devices: </a:t>
            </a:r>
            <a:r>
              <a:rPr lang="en-US" altLang="zh-CN" sz="2400" dirty="0"/>
              <a:t>Gear VR, </a:t>
            </a:r>
            <a:r>
              <a:rPr lang="en-US" altLang="zh-CN" sz="2400" dirty="0" smtClean="0"/>
              <a:t>HTC </a:t>
            </a:r>
            <a:r>
              <a:rPr lang="en-US" altLang="zh-CN" sz="2400" dirty="0"/>
              <a:t>Vive, Oculus Rift or other qualified VR </a:t>
            </a:r>
            <a:r>
              <a:rPr lang="en-US" altLang="zh-CN" sz="2400" dirty="0" smtClean="0"/>
              <a:t>HMDs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8700" y="3086100"/>
            <a:ext cx="10182225" cy="857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28700" y="4468812"/>
            <a:ext cx="10182225" cy="857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 </a:t>
            </a:r>
            <a:r>
              <a:rPr lang="en-US" altLang="zh-CN" smtClean="0"/>
              <a:t>Display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smtClean="0"/>
              <a:t>No matter </a:t>
            </a:r>
            <a:r>
              <a:rPr lang="en-US" altLang="zh-CN" sz="2400" dirty="0"/>
              <a:t>standing or sitting, </a:t>
            </a:r>
            <a:r>
              <a:rPr lang="en-US" altLang="zh-CN" sz="2400"/>
              <a:t>we </a:t>
            </a:r>
            <a:r>
              <a:rPr lang="en-US" altLang="zh-CN" sz="2400" smtClean="0"/>
              <a:t>suppose </a:t>
            </a:r>
            <a:r>
              <a:rPr lang="en-US" altLang="zh-CN" sz="2400" dirty="0"/>
              <a:t>two kinds of head </a:t>
            </a:r>
            <a:r>
              <a:rPr lang="en-US" altLang="zh-CN" sz="2400" dirty="0" smtClean="0"/>
              <a:t>state </a:t>
            </a:r>
            <a:r>
              <a:rPr lang="en-US" altLang="zh-CN" sz="2400"/>
              <a:t>while viewing to guarantee </a:t>
            </a:r>
            <a:r>
              <a:rPr lang="en-US" altLang="zh-CN" sz="2400">
                <a:solidFill>
                  <a:srgbClr val="C55A11"/>
                </a:solidFill>
              </a:rPr>
              <a:t>the consistency of the evaluation contents </a:t>
            </a:r>
            <a:r>
              <a:rPr lang="en-US" altLang="zh-CN" sz="2400"/>
              <a:t>of all the subjects </a:t>
            </a:r>
            <a:r>
              <a:rPr lang="en-US" altLang="zh-CN" sz="2400" smtClean="0"/>
              <a:t>:</a:t>
            </a:r>
          </a:p>
          <a:p>
            <a:pPr marL="0" lvl="0" indent="0">
              <a:buNone/>
            </a:pPr>
            <a:endParaRPr lang="en-US" altLang="zh-CN" sz="2400" b="1" dirty="0" smtClean="0"/>
          </a:p>
          <a:p>
            <a:pPr marL="223838" lvl="0" indent="0">
              <a:buNone/>
              <a:tabLst>
                <a:tab pos="355600" algn="l"/>
              </a:tabLst>
            </a:pP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Head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free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altLang="zh-CN" sz="2400" b="1" smtClean="0">
                <a:solidFill>
                  <a:schemeClr val="accent2">
                    <a:lumMod val="75000"/>
                  </a:schemeClr>
                </a:solidFill>
              </a:rPr>
              <a:t>viewport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fixed: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400" dirty="0"/>
              <a:t>No matter where the head moves or turns, the content keeps the same in front of the </a:t>
            </a:r>
            <a:r>
              <a:rPr lang="en-US" altLang="zh-CN" sz="2400"/>
              <a:t>eyes</a:t>
            </a:r>
            <a:r>
              <a:rPr lang="en-US" altLang="zh-CN" sz="2400" smtClean="0"/>
              <a:t>.</a:t>
            </a:r>
          </a:p>
          <a:p>
            <a:pPr marL="223838" lvl="0" indent="0">
              <a:buNone/>
              <a:tabLst>
                <a:tab pos="355600" algn="l"/>
              </a:tabLst>
            </a:pPr>
            <a:endParaRPr lang="zh-CN" altLang="zh-CN" sz="2400" dirty="0"/>
          </a:p>
          <a:p>
            <a:pPr marL="223838" lvl="0" indent="0">
              <a:buNone/>
              <a:tabLst>
                <a:tab pos="355600" algn="l"/>
              </a:tabLst>
            </a:pP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Head fixed and video moving: </a:t>
            </a:r>
            <a:r>
              <a:rPr lang="en-US" altLang="zh-CN" sz="2400" dirty="0"/>
              <a:t>The head should not move greatly, with the video moving in a certain trajectory</a:t>
            </a:r>
            <a:r>
              <a:rPr lang="en-US" altLang="zh-CN" sz="2400" dirty="0" smtClean="0"/>
              <a:t>.</a:t>
            </a:r>
            <a:endParaRPr lang="zh-CN" altLang="zh-CN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 </a:t>
            </a:r>
            <a:r>
              <a:rPr lang="en-US" altLang="zh-CN"/>
              <a:t>Display Control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8680" y="178355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mtClean="0"/>
              <a:t>Through our experiment, we found that the state “</a:t>
            </a:r>
            <a:r>
              <a:rPr lang="en-US" altLang="zh-CN"/>
              <a:t>Head fixed and video </a:t>
            </a:r>
            <a:r>
              <a:rPr lang="en-US" altLang="zh-CN" smtClean="0"/>
              <a:t>moving” would easily make the subjects feel sick, even though the rotating speed was very slow. So we suggest the</a:t>
            </a:r>
            <a:r>
              <a:rPr lang="en-US" altLang="zh-CN"/>
              <a:t> “ </a:t>
            </a:r>
            <a:r>
              <a:rPr lang="en-US" altLang="zh-CN" smtClean="0">
                <a:solidFill>
                  <a:srgbClr val="C55A11"/>
                </a:solidFill>
              </a:rPr>
              <a:t>Head </a:t>
            </a:r>
            <a:r>
              <a:rPr lang="en-US" altLang="zh-CN">
                <a:solidFill>
                  <a:srgbClr val="C55A11"/>
                </a:solidFill>
              </a:rPr>
              <a:t>free and viewport fixed</a:t>
            </a:r>
            <a:r>
              <a:rPr lang="en-US" altLang="zh-CN" smtClean="0"/>
              <a:t>” </a:t>
            </a:r>
            <a:r>
              <a:rPr lang="en-US" altLang="zh-CN"/>
              <a:t>method. </a:t>
            </a:r>
            <a:endParaRPr lang="en-US" altLang="zh-CN" smtClean="0"/>
          </a:p>
          <a:p>
            <a:r>
              <a:rPr lang="en-US" altLang="zh-CN" smtClean="0"/>
              <a:t>We divide the video into six tiles and fix viewport on each tile for several seconds and quickly switch to the next </a:t>
            </a:r>
            <a:r>
              <a:rPr lang="en-US" altLang="zh-CN"/>
              <a:t>till all the tiles have been shown to the subjects</a:t>
            </a:r>
            <a:r>
              <a:rPr lang="en-US" altLang="zh-CN" smtClean="0"/>
              <a:t>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58605" y="6367783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α = </a:t>
            </a:r>
            <a:r>
              <a:rPr lang="en-US" altLang="zh-CN" smtClean="0"/>
              <a:t>90°,β </a:t>
            </a:r>
            <a:r>
              <a:rPr lang="en-US" altLang="zh-CN"/>
              <a:t>= </a:t>
            </a:r>
            <a:r>
              <a:rPr lang="en-US" altLang="zh-CN" smtClean="0"/>
              <a:t>45°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4775" r="24287"/>
          <a:stretch/>
        </p:blipFill>
        <p:spPr>
          <a:xfrm>
            <a:off x="1902468" y="3484055"/>
            <a:ext cx="2911475" cy="2849562"/>
          </a:xfrm>
          <a:prstGeom prst="rect">
            <a:avLst/>
          </a:prstGeom>
          <a:effectLst>
            <a:outerShdw blurRad="6223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46" y="3010144"/>
            <a:ext cx="4630150" cy="3468277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5696295" y="4623649"/>
            <a:ext cx="942925" cy="5703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76" y="3618629"/>
            <a:ext cx="3909479" cy="25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8201" y="3904297"/>
            <a:ext cx="6838950" cy="4953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8201" y="2228849"/>
            <a:ext cx="6838950" cy="4953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Subject Screening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8726" y="1825624"/>
            <a:ext cx="10515600" cy="4507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/>
              <a:t>Number of subjects: </a:t>
            </a:r>
            <a:r>
              <a:rPr lang="en-US" altLang="zh-CN" sz="2400" dirty="0" smtClean="0">
                <a:solidFill>
                  <a:srgbClr val="C55A11"/>
                </a:solidFill>
              </a:rPr>
              <a:t>24 (at least 15)</a:t>
            </a:r>
          </a:p>
          <a:p>
            <a:pPr marL="0" indent="0">
              <a:buNone/>
            </a:pPr>
            <a:r>
              <a:rPr lang="en-US" altLang="zh-CN" sz="2400" b="1" dirty="0" smtClean="0"/>
              <a:t>1 Only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non-expert</a:t>
            </a:r>
            <a:r>
              <a:rPr lang="en-US" altLang="zh-CN" sz="2400" b="1" dirty="0"/>
              <a:t> subjects will </a:t>
            </a:r>
            <a:r>
              <a:rPr lang="en-US" altLang="zh-CN" sz="2400" b="1" dirty="0" smtClean="0"/>
              <a:t>participate</a:t>
            </a:r>
            <a:r>
              <a:rPr lang="en-US" altLang="zh-CN" sz="2400" b="1" baseline="30000" dirty="0"/>
              <a:t> [1, 2] </a:t>
            </a:r>
            <a:r>
              <a:rPr lang="en-US" altLang="zh-CN" sz="2400" b="1" dirty="0" smtClean="0"/>
              <a:t>:</a:t>
            </a:r>
          </a:p>
          <a:p>
            <a:pPr marL="883285" lvl="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The subjects do not work on video quality or related areas. </a:t>
            </a:r>
            <a:endParaRPr lang="zh-CN" altLang="zh-CN" sz="2400" dirty="0"/>
          </a:p>
          <a:p>
            <a:pPr marL="883285" lvl="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The subjects have not participated in any subjective video quality assessment within at least </a:t>
            </a:r>
            <a:r>
              <a:rPr lang="en-US" altLang="zh-CN" sz="2400"/>
              <a:t>six </a:t>
            </a:r>
            <a:r>
              <a:rPr lang="en-US" altLang="zh-CN" sz="2400" smtClean="0"/>
              <a:t>months</a:t>
            </a:r>
            <a:r>
              <a:rPr lang="en-US" altLang="zh-CN" sz="2400" baseline="30000" smtClean="0"/>
              <a:t>[2]</a:t>
            </a:r>
            <a:r>
              <a:rPr lang="en-US" altLang="zh-CN" sz="2400" smtClean="0"/>
              <a:t>.</a:t>
            </a:r>
            <a:endParaRPr lang="en-US" altLang="zh-CN" sz="2400" dirty="0" smtClean="0"/>
          </a:p>
          <a:p>
            <a:pPr marL="0" lvl="0" indent="0">
              <a:buNone/>
            </a:pPr>
            <a:r>
              <a:rPr lang="en-US" altLang="zh-CN" sz="2400" b="1" dirty="0" smtClean="0"/>
              <a:t>2 Vision acuity:</a:t>
            </a:r>
            <a:endParaRPr lang="zh-CN" altLang="zh-CN" sz="2400" b="1" dirty="0"/>
          </a:p>
          <a:p>
            <a:pPr marL="783273" lvl="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Normal far vision and near vision (Snellen Chart or E Chart)</a:t>
            </a:r>
            <a:endParaRPr lang="zh-CN" altLang="zh-CN" sz="2400" dirty="0"/>
          </a:p>
          <a:p>
            <a:pPr marL="783273" lvl="0" indent="-342900">
              <a:buFont typeface="Wingdings" panose="05000000000000000000" pitchFamily="2" charset="2"/>
              <a:buChar char="n"/>
            </a:pPr>
            <a:r>
              <a:rPr lang="en-US" altLang="zh-CN" sz="2400" dirty="0"/>
              <a:t>Normal color vision (Ishihara Plates)</a:t>
            </a:r>
            <a:endParaRPr lang="zh-CN" altLang="zh-CN" sz="2400" dirty="0"/>
          </a:p>
          <a:p>
            <a:pPr marL="783273" lvl="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Normal </a:t>
            </a:r>
            <a:r>
              <a:rPr lang="en-US" altLang="zh-CN" sz="2400"/>
              <a:t>Stereopsis </a:t>
            </a:r>
            <a:r>
              <a:rPr lang="en-US" altLang="zh-CN" sz="2400" smtClean="0"/>
              <a:t>(</a:t>
            </a:r>
            <a:r>
              <a:rPr lang="en-US" altLang="zh-CN" sz="2400" dirty="0" err="1"/>
              <a:t>Randot</a:t>
            </a:r>
            <a:r>
              <a:rPr lang="en-US" altLang="zh-CN" sz="2400" dirty="0"/>
              <a:t> Stereo </a:t>
            </a:r>
            <a:r>
              <a:rPr lang="en-US" altLang="zh-CN" sz="2400"/>
              <a:t>test</a:t>
            </a:r>
            <a:r>
              <a:rPr lang="en-US" altLang="zh-CN" sz="2400" smtClean="0"/>
              <a:t>) </a:t>
            </a:r>
            <a:r>
              <a:rPr lang="en-US" altLang="zh-CN" sz="2400" i="1" smtClean="0"/>
              <a:t>(for 3D </a:t>
            </a:r>
            <a:r>
              <a:rPr lang="en-US" altLang="zh-CN" sz="2400" i="1" dirty="0" smtClean="0"/>
              <a:t>videos)</a:t>
            </a:r>
          </a:p>
          <a:p>
            <a:pPr marL="783273" lvl="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No severe sickness with VR HMDs</a:t>
            </a:r>
            <a:endParaRPr lang="zh-CN" altLang="zh-CN" sz="2400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6199" y="6322966"/>
            <a:ext cx="12115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/>
              <a:t>[1] ITU-R BT.500-13, Methodology for the subjective assessment of the quality of television pictures, 2012.</a:t>
            </a:r>
            <a:endParaRPr lang="zh-CN" altLang="zh-CN" sz="1600"/>
          </a:p>
          <a:p>
            <a:r>
              <a:rPr lang="en-US" altLang="zh-CN" sz="1600"/>
              <a:t>[2] VQEG, Test plan for evaluation of video quality models for use with stereoscopic three-dimensional television content, 2012.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4263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3154" y="1856166"/>
            <a:ext cx="9530647" cy="59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 Subjective </a:t>
            </a:r>
            <a:r>
              <a:rPr lang="en-US" altLang="zh-CN" dirty="0"/>
              <a:t>Test </a:t>
            </a:r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494" y="2658520"/>
            <a:ext cx="6407465" cy="4758055"/>
          </a:xfrm>
        </p:spPr>
        <p:txBody>
          <a:bodyPr>
            <a:normAutofit/>
          </a:bodyPr>
          <a:lstStyle/>
          <a:p>
            <a:pPr marL="533400" indent="-442913">
              <a:buFont typeface="Wingdings" panose="05000000000000000000" pitchFamily="2" charset="2"/>
              <a:buChar char="n"/>
            </a:pPr>
            <a:r>
              <a:rPr lang="en-US" altLang="zh-CN" sz="2400" smtClean="0"/>
              <a:t>A </a:t>
            </a:r>
            <a:r>
              <a:rPr lang="en-US" altLang="zh-CN" sz="2400" dirty="0" smtClean="0"/>
              <a:t>category </a:t>
            </a:r>
            <a:r>
              <a:rPr lang="en-US" altLang="zh-CN" sz="2400" dirty="0"/>
              <a:t>judgment where the test sequences are presented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one at a time </a:t>
            </a:r>
            <a:r>
              <a:rPr lang="en-US" altLang="zh-CN" sz="2400" dirty="0"/>
              <a:t>and are rated independently on a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category scale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pPr marL="533400" indent="-442913">
              <a:buFont typeface="Wingdings" panose="05000000000000000000" pitchFamily="2" charset="2"/>
              <a:buChar char="n"/>
            </a:pPr>
            <a:r>
              <a:rPr lang="en-US" altLang="zh-CN" sz="2400" u="sng" dirty="0" smtClean="0"/>
              <a:t>The </a:t>
            </a:r>
            <a:r>
              <a:rPr lang="en-US" altLang="zh-CN" sz="2400" u="sng" dirty="0">
                <a:solidFill>
                  <a:schemeClr val="accent2">
                    <a:lumMod val="75000"/>
                  </a:schemeClr>
                </a:solidFill>
              </a:rPr>
              <a:t>reference sequences </a:t>
            </a:r>
            <a:r>
              <a:rPr lang="en-US" altLang="zh-CN" sz="2400" u="sng" dirty="0" smtClean="0"/>
              <a:t>must be </a:t>
            </a:r>
            <a:r>
              <a:rPr lang="en-US" altLang="zh-CN" sz="2400" u="sng" dirty="0"/>
              <a:t>presented and voted by the subjects without any special identification. </a:t>
            </a:r>
            <a:endParaRPr lang="en-US" altLang="zh-CN" sz="2400" u="sng" dirty="0" smtClean="0"/>
          </a:p>
          <a:p>
            <a:pPr marL="533400" indent="-442913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The differential </a:t>
            </a:r>
            <a:r>
              <a:rPr lang="en-US" altLang="zh-CN" sz="2400" dirty="0"/>
              <a:t>quality score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(DMOS) </a:t>
            </a:r>
            <a:r>
              <a:rPr lang="en-US" altLang="zh-CN" sz="2400" dirty="0"/>
              <a:t>will be computed between each test sequence and its corresponding (hidden) reference. 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72084"/>
              </p:ext>
            </p:extLst>
          </p:nvPr>
        </p:nvGraphicFramePr>
        <p:xfrm>
          <a:off x="7631188" y="2974688"/>
          <a:ext cx="4050030" cy="22256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06600"/>
                <a:gridCol w="2043430"/>
              </a:tblGrid>
              <a:tr h="419205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Five-grade scale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7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Grade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Quality</a:t>
                      </a:r>
                      <a:endParaRPr lang="zh-CN" sz="14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CN" sz="14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Excellent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CN" sz="14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Good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CN" sz="14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Fair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CN" sz="14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>
                          <a:effectLst/>
                        </a:rPr>
                        <a:t>Poor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Bad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6675" y="6448743"/>
            <a:ext cx="1021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/>
              <a:t>[3] ITU-T P.910, Subjective video quality assessment methods for multimedia applications, 2008.</a:t>
            </a:r>
            <a:endParaRPr lang="zh-CN" altLang="zh-CN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702945" y="1970360"/>
            <a:ext cx="86641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altLang="zh-CN" sz="2400" b="1">
                <a:solidFill>
                  <a:srgbClr val="BD582C">
                    <a:lumMod val="75000"/>
                  </a:srgbClr>
                </a:solidFill>
              </a:rPr>
              <a:t>ACR-HR</a:t>
            </a:r>
            <a:r>
              <a:rPr lang="en-US" altLang="zh-CN" sz="2400">
                <a:solidFill>
                  <a:srgbClr val="000000">
                    <a:lumMod val="75000"/>
                    <a:lumOff val="25000"/>
                  </a:srgbClr>
                </a:solidFill>
              </a:rPr>
              <a:t>: the Absolute Category Rating Hidden Reference method</a:t>
            </a:r>
            <a:r>
              <a:rPr lang="en-US" altLang="zh-CN" sz="2400" baseline="30000">
                <a:solidFill>
                  <a:srgbClr val="000000">
                    <a:lumMod val="75000"/>
                    <a:lumOff val="25000"/>
                  </a:srgbClr>
                </a:solidFill>
              </a:rPr>
              <a:t>[3</a:t>
            </a:r>
            <a:r>
              <a:rPr lang="en-US" altLang="zh-CN" sz="2400" baseline="300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]</a:t>
            </a:r>
            <a:endParaRPr lang="en-US" altLang="zh-CN" sz="2400" baseline="3000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 </a:t>
            </a:r>
            <a:r>
              <a:rPr lang="en-US" altLang="zh-CN" dirty="0"/>
              <a:t>Subjective Assessment Procedure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809" y="2306230"/>
            <a:ext cx="11597642" cy="289753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93127" y="1954688"/>
            <a:ext cx="5275811" cy="41482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5.1 </a:t>
            </a:r>
            <a:r>
              <a:rPr lang="en-US" altLang="zh-CN" dirty="0"/>
              <a:t>Instruction for Subjects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5320" y="2264289"/>
            <a:ext cx="5020379" cy="317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To make </a:t>
            </a:r>
            <a:r>
              <a:rPr lang="en-US" altLang="zh-CN" sz="2400" dirty="0"/>
              <a:t>the subjects know clearly what to do in different stages during the test and thus ensure a valid process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NOTE: </a:t>
            </a:r>
            <a:r>
              <a:rPr lang="en-US" altLang="zh-CN" sz="2400" dirty="0" smtClean="0"/>
              <a:t>The instruction </a:t>
            </a:r>
            <a:r>
              <a:rPr lang="en-US" altLang="zh-CN" sz="2400" dirty="0"/>
              <a:t>must not include any indication of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correct or wrong </a:t>
            </a:r>
            <a:r>
              <a:rPr lang="en-US" altLang="zh-CN" sz="2400" dirty="0"/>
              <a:t>rating. The subjects should vote according to their own judgement. </a:t>
            </a:r>
            <a:r>
              <a:rPr lang="en-US" altLang="zh-CN" sz="2400" baseline="30000" dirty="0"/>
              <a:t>[4]</a:t>
            </a:r>
            <a:r>
              <a:rPr lang="en-US" altLang="zh-CN" sz="2400" dirty="0"/>
              <a:t> </a:t>
            </a:r>
            <a:endParaRPr lang="en-US" altLang="zh-CN" sz="24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506" y="1957614"/>
            <a:ext cx="5275811" cy="415498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The aim of the test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The task in each session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The method of assessment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The grading scale to be used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What to evaluate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How and when to vote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Number and type of test sequences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Total duration of the test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What to do with sickness during the test</a:t>
            </a:r>
            <a:endParaRPr lang="zh-CN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Other </a:t>
            </a:r>
            <a:r>
              <a:rPr lang="en-US" altLang="zh-CN" sz="2400" smtClean="0"/>
              <a:t>information needed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49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5.2 Training session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1097279" y="1845734"/>
            <a:ext cx="10115203" cy="4023360"/>
          </a:xfrm>
        </p:spPr>
        <p:txBody>
          <a:bodyPr>
            <a:normAutofit/>
          </a:bodyPr>
          <a:lstStyle/>
          <a:p>
            <a:pPr marL="361950" lvl="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/>
              <a:t>A set of representative VR videos should be displayed to the subjects for voting. </a:t>
            </a:r>
            <a:endParaRPr lang="en-US" altLang="zh-CN" sz="2400" smtClean="0"/>
          </a:p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/>
              <a:t>The </a:t>
            </a:r>
            <a:r>
              <a:rPr lang="en-US" altLang="zh-CN" sz="2400">
                <a:solidFill>
                  <a:srgbClr val="C55A11"/>
                </a:solidFill>
              </a:rPr>
              <a:t>length</a:t>
            </a:r>
            <a:r>
              <a:rPr lang="en-US" altLang="zh-CN" sz="2400"/>
              <a:t> of each sequence should be the same as the test sequences but the </a:t>
            </a:r>
            <a:r>
              <a:rPr lang="en-US" altLang="zh-CN" sz="2400">
                <a:solidFill>
                  <a:srgbClr val="C55A11"/>
                </a:solidFill>
              </a:rPr>
              <a:t>content</a:t>
            </a:r>
            <a:r>
              <a:rPr lang="en-US" altLang="zh-CN" sz="2400"/>
              <a:t> must be different. </a:t>
            </a:r>
            <a:endParaRPr lang="zh-CN" altLang="en-US" sz="2400"/>
          </a:p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/>
              <a:t>The quality of training sequences should </a:t>
            </a:r>
            <a:r>
              <a:rPr lang="en-US" altLang="zh-CN" sz="2400">
                <a:solidFill>
                  <a:srgbClr val="C55A11"/>
                </a:solidFill>
              </a:rPr>
              <a:t>cover the entire range of test sequence quality. </a:t>
            </a:r>
            <a:endParaRPr lang="zh-CN" altLang="en-US" sz="2400">
              <a:solidFill>
                <a:srgbClr val="C55A11"/>
              </a:solidFill>
            </a:endParaRPr>
          </a:p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/>
              <a:t>The rating data in training session </a:t>
            </a:r>
            <a:r>
              <a:rPr lang="en-US" altLang="zh-CN" sz="2400">
                <a:solidFill>
                  <a:srgbClr val="C55A11"/>
                </a:solidFill>
              </a:rPr>
              <a:t>must not be taken into account in the final test results.</a:t>
            </a:r>
            <a:endParaRPr lang="zh-CN" altLang="en-US" sz="2400">
              <a:solidFill>
                <a:srgbClr val="C55A1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D9F1-7B85-493A-A3BC-1CB75E762D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1940</TotalTime>
  <Words>1320</Words>
  <Application>Microsoft Office PowerPoint</Application>
  <PresentationFormat>宽屏</PresentationFormat>
  <Paragraphs>218</Paragraphs>
  <Slides>18</Slides>
  <Notes>16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Test Plan for Subjective Assessment of VR Video Quality</vt:lpstr>
      <vt:lpstr>1 Subjective Test Environment</vt:lpstr>
      <vt:lpstr>2 Display Control</vt:lpstr>
      <vt:lpstr>2 Display Control</vt:lpstr>
      <vt:lpstr>3 Subject Screening</vt:lpstr>
      <vt:lpstr>4 Subjective Test Method</vt:lpstr>
      <vt:lpstr>5 Subjective Assessment Procedure</vt:lpstr>
      <vt:lpstr>5.1 Instruction for Subjects</vt:lpstr>
      <vt:lpstr>5.2 Training session</vt:lpstr>
      <vt:lpstr>5.3 Test Session</vt:lpstr>
      <vt:lpstr>6 Data Presentation</vt:lpstr>
      <vt:lpstr>6 Data Presentation</vt:lpstr>
      <vt:lpstr>7 Result Analysis 7.1 Subject Reliability</vt:lpstr>
      <vt:lpstr>7 Result Analysis 7.2 Calculation of DMOS</vt:lpstr>
      <vt:lpstr>Software for the Assessment Process</vt:lpstr>
      <vt:lpstr>Problems to be settled </vt:lpstr>
      <vt:lpstr>Thanks for your attention!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Grace Z</dc:creator>
  <cp:lastModifiedBy>Grace Z</cp:lastModifiedBy>
  <cp:revision>211</cp:revision>
  <dcterms:created xsi:type="dcterms:W3CDTF">2016-06-16T01:18:20Z</dcterms:created>
  <dcterms:modified xsi:type="dcterms:W3CDTF">2016-10-11T13:17:55Z</dcterms:modified>
</cp:coreProperties>
</file>